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41"/>
  </p:notesMasterIdLst>
  <p:handoutMasterIdLst>
    <p:handoutMasterId r:id="rId42"/>
  </p:handoutMasterIdLst>
  <p:sldIdLst>
    <p:sldId id="260" r:id="rId2"/>
    <p:sldId id="308" r:id="rId3"/>
    <p:sldId id="303" r:id="rId4"/>
    <p:sldId id="305" r:id="rId5"/>
    <p:sldId id="271" r:id="rId6"/>
    <p:sldId id="273" r:id="rId7"/>
    <p:sldId id="327" r:id="rId8"/>
    <p:sldId id="311" r:id="rId9"/>
    <p:sldId id="325" r:id="rId10"/>
    <p:sldId id="318" r:id="rId11"/>
    <p:sldId id="289" r:id="rId12"/>
    <p:sldId id="290" r:id="rId13"/>
    <p:sldId id="312" r:id="rId14"/>
    <p:sldId id="274" r:id="rId15"/>
    <p:sldId id="316" r:id="rId16"/>
    <p:sldId id="293" r:id="rId17"/>
    <p:sldId id="294" r:id="rId18"/>
    <p:sldId id="306" r:id="rId19"/>
    <p:sldId id="285" r:id="rId20"/>
    <p:sldId id="307" r:id="rId21"/>
    <p:sldId id="328" r:id="rId22"/>
    <p:sldId id="286" r:id="rId23"/>
    <p:sldId id="321" r:id="rId24"/>
    <p:sldId id="326" r:id="rId25"/>
    <p:sldId id="322" r:id="rId26"/>
    <p:sldId id="292" r:id="rId27"/>
    <p:sldId id="291" r:id="rId28"/>
    <p:sldId id="323" r:id="rId29"/>
    <p:sldId id="324" r:id="rId30"/>
    <p:sldId id="295" r:id="rId31"/>
    <p:sldId id="296" r:id="rId32"/>
    <p:sldId id="277" r:id="rId33"/>
    <p:sldId id="278" r:id="rId34"/>
    <p:sldId id="297" r:id="rId35"/>
    <p:sldId id="320" r:id="rId36"/>
    <p:sldId id="319" r:id="rId37"/>
    <p:sldId id="298" r:id="rId38"/>
    <p:sldId id="300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/>
              <a:t>Machine Learning Basics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DCBD-BD90-EBA5-C361-120F6FB5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2897-7721-A65A-B971-ED9000D7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3" y="1575881"/>
            <a:ext cx="11206263" cy="5158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target variable provides context for training the ML model </a:t>
            </a:r>
          </a:p>
          <a:p>
            <a:pPr lvl="1"/>
            <a:r>
              <a:rPr lang="en-US" dirty="0"/>
              <a:t>Algorithm learns to identify and model a specific relationship between the features and target variable </a:t>
            </a:r>
          </a:p>
          <a:p>
            <a:r>
              <a:rPr lang="en-US" dirty="0"/>
              <a:t>The training process is termed fitting the model</a:t>
            </a:r>
          </a:p>
          <a:p>
            <a:pPr lvl="1"/>
            <a:r>
              <a:rPr lang="en-US" dirty="0"/>
              <a:t>The trained / fitted model can then make a reasonably accurate prediction of target values corresponding to new features that it has yet to encounter</a:t>
            </a:r>
          </a:p>
          <a:p>
            <a:r>
              <a:rPr lang="en-US" dirty="0"/>
              <a:t>More commonly known as predictive modeling / analytics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A4B8-E2EF-B513-CC22-75BD21C8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3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87D8-372B-4B70-9592-46499C28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15020-4EE9-48DD-B425-EEB9D7D8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BEED6FE7-E71E-49BF-BFFF-66275579E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690688"/>
            <a:ext cx="8510451" cy="42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87D8-372B-4B70-9592-46499C28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15020-4EE9-48DD-B425-EEB9D7D8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E838B-7602-4731-AB64-283030F0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43" y="1696847"/>
            <a:ext cx="9135291" cy="47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4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AE8E-0507-306F-8984-FD441FED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007E-99B9-C1CF-716C-51883EDCA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During the training process</a:t>
            </a:r>
          </a:p>
          <a:p>
            <a:pPr lvl="1"/>
            <a:r>
              <a:rPr lang="en-US" dirty="0"/>
              <a:t>ML model iteratively predicts the target variable from the features of each observation / datapoint in the original dataset</a:t>
            </a:r>
          </a:p>
          <a:p>
            <a:r>
              <a:rPr lang="en-US" dirty="0"/>
              <a:t>gradually improves its response </a:t>
            </a:r>
          </a:p>
          <a:p>
            <a:pPr lvl="1"/>
            <a:r>
              <a:rPr lang="en-US" dirty="0"/>
              <a:t>By minimizing its error function by processing increasing amounts of labelled data points  in the dataset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BC53-ABA8-A3AD-50D9-8EF1201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4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22534-8F85-48A4-ABBB-26583704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E2F827B-63AA-4747-AF89-1DCB6AB6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88" y="0"/>
            <a:ext cx="928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AE8E-0507-306F-8984-FD441FED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Areas of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007E-99B9-C1CF-716C-51883ED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69" y="1690688"/>
            <a:ext cx="11177081" cy="48021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used to predict a continuous target variable, such as price of a house or salary of an employee</a:t>
            </a:r>
          </a:p>
          <a:p>
            <a:r>
              <a:rPr lang="en-US" dirty="0"/>
              <a:t>Classification </a:t>
            </a:r>
          </a:p>
          <a:p>
            <a:pPr lvl="1"/>
            <a:r>
              <a:rPr lang="en-US" dirty="0"/>
              <a:t>used to predict a categorical target variable (or class label) which has discrete values</a:t>
            </a:r>
          </a:p>
          <a:p>
            <a:pPr lvl="1"/>
            <a:r>
              <a:rPr lang="en-US" dirty="0"/>
              <a:t>e.g. whether a customer will buy a house or not, default on a loan or not, etc. </a:t>
            </a:r>
          </a:p>
          <a:p>
            <a:pPr lvl="1"/>
            <a:r>
              <a:rPr lang="en-US" dirty="0"/>
              <a:t>Binary classification - For simple cases where the values are true or false</a:t>
            </a:r>
          </a:p>
          <a:p>
            <a:pPr lvl="1"/>
            <a:r>
              <a:rPr lang="en-US" dirty="0"/>
              <a:t>Multiclass classification - when there are more than two classes or types of values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BC53-ABA8-A3AD-50D9-8EF1201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8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AAFE-05A5-4BBA-B13F-14395EAC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B0945-C5F1-4328-A4E6-81F5828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46AE7-1418-416E-AB9C-6A781BD2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2" y="1861456"/>
            <a:ext cx="10724778" cy="4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AAFE-05A5-4BBA-B13F-14395EAC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B0945-C5F1-4328-A4E6-81F5828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picture containing text, screenshot, graphics&#10;&#10;Description automatically generated">
            <a:extLst>
              <a:ext uri="{FF2B5EF4-FFF2-40B4-BE49-F238E27FC236}">
                <a16:creationId xmlns:a16="http://schemas.microsoft.com/office/drawing/2014/main" id="{E4083FAA-9A89-4AFF-816F-80C85987A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95" y="1690688"/>
            <a:ext cx="8485826" cy="47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6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B24F-D6D7-A241-0038-46FD542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3F36-58BA-1D2C-5E2B-04AE3144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Forward Pass</a:t>
            </a:r>
          </a:p>
          <a:p>
            <a:pPr lvl="1"/>
            <a:r>
              <a:rPr lang="en-US" dirty="0"/>
              <a:t>ML algo takes input data (feature variables) and computes predictions from them based on its learning function </a:t>
            </a:r>
          </a:p>
          <a:p>
            <a:r>
              <a:rPr lang="en-US" dirty="0"/>
              <a:t>Loss Function / Error / Cost function</a:t>
            </a:r>
          </a:p>
          <a:p>
            <a:pPr lvl="1"/>
            <a:r>
              <a:rPr lang="en-US" dirty="0"/>
              <a:t>used to evaluate the accuracy of the predictions made by the model</a:t>
            </a:r>
          </a:p>
          <a:p>
            <a:pPr lvl="1"/>
            <a:r>
              <a:rPr lang="en-US" dirty="0"/>
              <a:t>compares the predicted output of the model to the actual output (target variable / labels) and calculates the difference between them (error / loss)</a:t>
            </a:r>
          </a:p>
          <a:p>
            <a:pPr lvl="1"/>
            <a:r>
              <a:rPr lang="en-US" dirty="0"/>
              <a:t>The goal of the algo is to minimize the error or loss function by adjusting its internal parameters / weights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84B1-FEE3-C298-CEE7-FDF149C1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1EC7-9134-493D-8B7F-D846A77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109402FC-90AF-454B-B10E-FF75E9A5C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41" y="2159539"/>
            <a:ext cx="5944850" cy="437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046DB-C881-9C2D-DAE3-495C8F3DF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7" y="136525"/>
            <a:ext cx="3817951" cy="1508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1B630-8550-AD53-9094-1A56A626C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391" y="3229583"/>
            <a:ext cx="1752752" cy="16155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DF1180-3EF4-2143-085C-C05B7A3DEB4F}"/>
              </a:ext>
            </a:extLst>
          </p:cNvPr>
          <p:cNvCxnSpPr>
            <a:cxnSpLocks/>
          </p:cNvCxnSpPr>
          <p:nvPr/>
        </p:nvCxnSpPr>
        <p:spPr>
          <a:xfrm>
            <a:off x="4679004" y="997101"/>
            <a:ext cx="1206379" cy="9798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326D625-18B0-EA1E-9088-6F56F92E7C95}"/>
              </a:ext>
            </a:extLst>
          </p:cNvPr>
          <p:cNvSpPr/>
          <p:nvPr/>
        </p:nvSpPr>
        <p:spPr>
          <a:xfrm>
            <a:off x="4338536" y="136219"/>
            <a:ext cx="194553" cy="1721764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A928B62-90E6-3EDC-CD7A-CD428116F7D7}"/>
              </a:ext>
            </a:extLst>
          </p:cNvPr>
          <p:cNvSpPr/>
          <p:nvPr/>
        </p:nvSpPr>
        <p:spPr>
          <a:xfrm>
            <a:off x="9493939" y="3073940"/>
            <a:ext cx="452452" cy="196498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0BA7EF-320B-9645-8A0D-39C153163DAD}"/>
              </a:ext>
            </a:extLst>
          </p:cNvPr>
          <p:cNvCxnSpPr>
            <a:cxnSpLocks/>
          </p:cNvCxnSpPr>
          <p:nvPr/>
        </p:nvCxnSpPr>
        <p:spPr>
          <a:xfrm flipH="1">
            <a:off x="8317149" y="4124528"/>
            <a:ext cx="982494" cy="37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D47679-B8F7-99B7-4929-512A7F34B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75" y="4542816"/>
            <a:ext cx="548688" cy="769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B8ABA-38F6-4675-A16B-98D2876B2F0E}"/>
              </a:ext>
            </a:extLst>
          </p:cNvPr>
          <p:cNvSpPr txBox="1"/>
          <p:nvPr/>
        </p:nvSpPr>
        <p:spPr>
          <a:xfrm>
            <a:off x="6868937" y="455012"/>
            <a:ext cx="4830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ML internal operation for supervised learning</a:t>
            </a:r>
            <a:endParaRPr lang="en-MY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75A3CB-0D70-444B-920E-F916F401306B}"/>
              </a:ext>
            </a:extLst>
          </p:cNvPr>
          <p:cNvSpPr txBox="1"/>
          <p:nvPr/>
        </p:nvSpPr>
        <p:spPr>
          <a:xfrm>
            <a:off x="524161" y="1748911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60111-EB21-457F-8440-19C2A965A9CE}"/>
              </a:ext>
            </a:extLst>
          </p:cNvPr>
          <p:cNvSpPr txBox="1"/>
          <p:nvPr/>
        </p:nvSpPr>
        <p:spPr>
          <a:xfrm>
            <a:off x="8594774" y="2056044"/>
            <a:ext cx="3344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Output / dependent / target variable (label)</a:t>
            </a:r>
          </a:p>
        </p:txBody>
      </p:sp>
    </p:spTree>
    <p:extLst>
      <p:ext uri="{BB962C8B-B14F-4D97-AF65-F5344CB8AC3E}">
        <p14:creationId xmlns:p14="http://schemas.microsoft.com/office/powerpoint/2010/main" val="87453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ED011-DD4A-0B19-DE05-0C5FFECE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7BD7D-D0D9-C198-4021-DCB34C53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62" y="11134"/>
            <a:ext cx="7110076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87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B24F-D6D7-A241-0038-46FD542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3F36-58BA-1D2C-5E2B-04AE3144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Optimization </a:t>
            </a:r>
          </a:p>
          <a:p>
            <a:pPr lvl="1"/>
            <a:r>
              <a:rPr lang="en-US" dirty="0"/>
              <a:t>iterative process of adjusting the internal parameters of the model to minimize the error or loss function to a satisfactory level</a:t>
            </a:r>
          </a:p>
          <a:p>
            <a:pPr lvl="1"/>
            <a:r>
              <a:rPr lang="en-US" dirty="0"/>
              <a:t>Typically achieved via an optimization algorithm, popular example is gradient descent</a:t>
            </a:r>
            <a:endParaRPr lang="en-MY" dirty="0"/>
          </a:p>
          <a:p>
            <a:r>
              <a:rPr lang="en-US" dirty="0"/>
              <a:t>Error can </a:t>
            </a:r>
            <a:r>
              <a:rPr lang="en-US" b="1" dirty="0"/>
              <a:t>NEVER</a:t>
            </a:r>
            <a:r>
              <a:rPr lang="en-US" dirty="0"/>
              <a:t> be eliminated, only minimized</a:t>
            </a:r>
          </a:p>
          <a:p>
            <a:pPr lvl="1"/>
            <a:r>
              <a:rPr lang="en-US" dirty="0"/>
              <a:t>This is irreducible error</a:t>
            </a:r>
          </a:p>
          <a:p>
            <a:pPr lvl="1"/>
            <a:r>
              <a:rPr lang="en-US" dirty="0"/>
              <a:t>This means models are always only an </a:t>
            </a:r>
            <a:r>
              <a:rPr lang="en-US" b="1" dirty="0"/>
              <a:t>APPROXIMATION </a:t>
            </a:r>
            <a:r>
              <a:rPr lang="en-US" dirty="0"/>
              <a:t>of </a:t>
            </a:r>
            <a:r>
              <a:rPr lang="en-US"/>
              <a:t>the true patterns </a:t>
            </a:r>
            <a:r>
              <a:rPr lang="en-US" dirty="0"/>
              <a:t>in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84B1-FEE3-C298-CEE7-FDF149C1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02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9D335-E83C-40BC-A160-7B9FEE80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A picture containing human face, glasses, text, person&#10;&#10;Description automatically generated">
            <a:extLst>
              <a:ext uri="{FF2B5EF4-FFF2-40B4-BE49-F238E27FC236}">
                <a16:creationId xmlns:a16="http://schemas.microsoft.com/office/drawing/2014/main" id="{59C653A2-E41D-454E-BB19-CDFD6065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82" y="477355"/>
            <a:ext cx="7862836" cy="59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6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9E87-7854-48F4-84B9-A41B966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 learning works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1EC7-9134-493D-8B7F-D846A77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4B17F47-666C-4D3A-8E82-BEA4A1DF5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38" y="1607564"/>
            <a:ext cx="8888889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18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ML model works on its own </a:t>
            </a:r>
          </a:p>
          <a:p>
            <a:pPr lvl="1"/>
            <a:r>
              <a:rPr lang="en-US" dirty="0"/>
              <a:t>discover previously undetected patterns or groupings within a dataset on its own</a:t>
            </a:r>
          </a:p>
          <a:p>
            <a:pPr lvl="1"/>
            <a:r>
              <a:rPr lang="en-US" dirty="0"/>
              <a:t>Input dataset to this model consists only of feature variables without a corresponding target variables (i.e. an unlabeled dataset)</a:t>
            </a:r>
          </a:p>
          <a:p>
            <a:r>
              <a:rPr lang="en-US" dirty="0"/>
              <a:t>typically applied to build a meaningful summary / representation of the unlabeled dataset </a:t>
            </a:r>
          </a:p>
          <a:p>
            <a:pPr lvl="1"/>
            <a:r>
              <a:rPr lang="en-US" dirty="0"/>
              <a:t>so humans can derive useful insights from it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37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41DEA-B859-892B-2784-2A925043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9964B6E-2E8B-FF8D-7B45-6BD93675D09C}"/>
              </a:ext>
            </a:extLst>
          </p:cNvPr>
          <p:cNvSpPr/>
          <p:nvPr/>
        </p:nvSpPr>
        <p:spPr>
          <a:xfrm rot="16200000">
            <a:off x="6434346" y="-1207136"/>
            <a:ext cx="661267" cy="49242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C4D119-7521-7D89-7A80-8166ED83F8E1}"/>
              </a:ext>
            </a:extLst>
          </p:cNvPr>
          <p:cNvSpPr/>
          <p:nvPr/>
        </p:nvSpPr>
        <p:spPr>
          <a:xfrm rot="16200000">
            <a:off x="10052530" y="278136"/>
            <a:ext cx="501178" cy="194248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84ADB-7F2F-8A7B-7A4E-977423C2AE8D}"/>
              </a:ext>
            </a:extLst>
          </p:cNvPr>
          <p:cNvSpPr txBox="1"/>
          <p:nvPr/>
        </p:nvSpPr>
        <p:spPr>
          <a:xfrm>
            <a:off x="4190585" y="217803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FE61-CBF6-3411-30F8-32B281D384BA}"/>
              </a:ext>
            </a:extLst>
          </p:cNvPr>
          <p:cNvSpPr txBox="1"/>
          <p:nvPr/>
        </p:nvSpPr>
        <p:spPr>
          <a:xfrm>
            <a:off x="9021800" y="123487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NO target variable (the label)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8D840-C82C-A734-4AA9-3F24E8B7D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75" y="1647651"/>
            <a:ext cx="7318397" cy="187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F2196-FF10-74B5-F8C8-768B72D5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6" y="4119087"/>
            <a:ext cx="3112852" cy="2419824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E5A248BD-2327-8EED-072A-C78D71F6CC22}"/>
              </a:ext>
            </a:extLst>
          </p:cNvPr>
          <p:cNvSpPr/>
          <p:nvPr/>
        </p:nvSpPr>
        <p:spPr>
          <a:xfrm>
            <a:off x="3534949" y="2072268"/>
            <a:ext cx="492304" cy="1478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F86DC-59B8-6ECA-42F0-4B23BC40E49A}"/>
              </a:ext>
            </a:extLst>
          </p:cNvPr>
          <p:cNvSpPr txBox="1"/>
          <p:nvPr/>
        </p:nvSpPr>
        <p:spPr>
          <a:xfrm>
            <a:off x="1391058" y="2312313"/>
            <a:ext cx="214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7030A0"/>
                </a:solidFill>
              </a:rPr>
              <a:t>Observations /</a:t>
            </a:r>
          </a:p>
          <a:p>
            <a:r>
              <a:rPr lang="en-MY" sz="2400" b="1" dirty="0">
                <a:solidFill>
                  <a:srgbClr val="7030A0"/>
                </a:solidFill>
              </a:rPr>
              <a:t>Samples / Datapoints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E855B-E748-D1FC-1A97-C8D0106A3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164" y="2272284"/>
            <a:ext cx="1228073" cy="127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73A4-001D-6A17-82A1-5F59910B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91" y="5197369"/>
            <a:ext cx="1228073" cy="12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30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grouping observations in the dataset based on their similarities / differences</a:t>
            </a:r>
          </a:p>
          <a:p>
            <a:pPr lvl="1"/>
            <a:r>
              <a:rPr lang="en-US" dirty="0"/>
              <a:t>When two instances appear in same / different groups, we can infer they have similar / dissimilar properties</a:t>
            </a:r>
          </a:p>
          <a:p>
            <a:r>
              <a:rPr lang="en-US" dirty="0"/>
              <a:t>There many different types of clustering</a:t>
            </a:r>
          </a:p>
          <a:p>
            <a:pPr lvl="1"/>
            <a:r>
              <a:rPr lang="en-US" dirty="0"/>
              <a:t>Exclusive, Overlapping, Hierarchical and Probabilistic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32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71E0-684F-4C97-AF0B-228331A2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D3629-CCAA-4F11-9222-515E1DDB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picture containing text, screenshot, fruit, diagram&#10;&#10;Description automatically generated">
            <a:extLst>
              <a:ext uri="{FF2B5EF4-FFF2-40B4-BE49-F238E27FC236}">
                <a16:creationId xmlns:a16="http://schemas.microsoft.com/office/drawing/2014/main" id="{AC383358-682F-446D-9CCA-6BB29D1C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6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19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71E0-684F-4C97-AF0B-228331A2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D3629-CCAA-4F11-9222-515E1DDB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picture containing screenshot, circle, diagram&#10;&#10;Description automatically generated">
            <a:extLst>
              <a:ext uri="{FF2B5EF4-FFF2-40B4-BE49-F238E27FC236}">
                <a16:creationId xmlns:a16="http://schemas.microsoft.com/office/drawing/2014/main" id="{032B7307-1A72-41A0-82DA-E91A072E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1807482"/>
            <a:ext cx="11793583" cy="49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2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a rule-based approach to discovering interesting relationships between features in a given dataset</a:t>
            </a:r>
          </a:p>
          <a:p>
            <a:pPr lvl="1"/>
            <a:r>
              <a:rPr lang="en-US" dirty="0"/>
              <a:t>works by using a measure of interest to identify strong rules found within a dataset</a:t>
            </a:r>
          </a:p>
          <a:p>
            <a:r>
              <a:rPr lang="en-US" dirty="0"/>
              <a:t>typically used for market basket analysis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15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used when the number of features, or dimensions, in a given dataset is too high</a:t>
            </a:r>
          </a:p>
          <a:p>
            <a:pPr lvl="1"/>
            <a:r>
              <a:rPr lang="en-US" dirty="0"/>
              <a:t>seek to transform data from high-dimensional spaces (many features) to low-dimensional spaces (low number of features) </a:t>
            </a:r>
          </a:p>
          <a:p>
            <a:pPr lvl="1"/>
            <a:r>
              <a:rPr lang="en-US" dirty="0"/>
              <a:t>while at the same time maintaining the integrity or meaningful properties in the original data</a:t>
            </a:r>
          </a:p>
          <a:p>
            <a:r>
              <a:rPr lang="en-US" dirty="0"/>
              <a:t>These techniques are typically deployed during exploratory data analysis (EDA) or data preprocessing to prepare the data for modeling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9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3236-06A8-6E02-47AF-4211DDFF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Machine Learning (ML)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BD3E-B7B1-E736-D24B-FF3F4B13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study and design of software algorithms that are capable of learning on their own </a:t>
            </a:r>
          </a:p>
          <a:p>
            <a:pPr lvl="1"/>
            <a:r>
              <a:rPr lang="en-US" dirty="0"/>
              <a:t>without explicit human / developer programming or intervention. </a:t>
            </a:r>
          </a:p>
          <a:p>
            <a:r>
              <a:rPr lang="en-US" dirty="0"/>
              <a:t>These algorithms can learn to optimize performance in a specific task </a:t>
            </a:r>
          </a:p>
          <a:p>
            <a:pPr lvl="1"/>
            <a:r>
              <a:rPr lang="en-US" dirty="0"/>
              <a:t>for e.g. making accurate predictions about future outcomes based on historical data from the past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0FBA9-3126-364A-E0DD-90378C7E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1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9ABC-89D9-448E-90BD-6B42F1F9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9E631-8F0E-4EDF-A697-E7252BF2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text, screenshot, diagram, pattern&#10;&#10;Description automatically generated">
            <a:extLst>
              <a:ext uri="{FF2B5EF4-FFF2-40B4-BE49-F238E27FC236}">
                <a16:creationId xmlns:a16="http://schemas.microsoft.com/office/drawing/2014/main" id="{58375AF3-AAAB-4DF7-8131-8227647F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37" y="1463039"/>
            <a:ext cx="5273122" cy="53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5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9ABC-89D9-448E-90BD-6B42F1F9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9E631-8F0E-4EDF-A697-E7252BF2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CC7BBD71-3C23-4B25-9CA8-91301D70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05" y="1505647"/>
            <a:ext cx="9716589" cy="48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0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8D8FD-431D-4961-8D09-F40920E9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CFC5D87-F8EC-4D45-8F2B-B8B2ED80A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1" y="0"/>
            <a:ext cx="11286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87379-2C99-464B-BCB8-0D4B7D88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A picture containing text, screenshot, font, circle&#10;&#10;Description automatically generated">
            <a:extLst>
              <a:ext uri="{FF2B5EF4-FFF2-40B4-BE49-F238E27FC236}">
                <a16:creationId xmlns:a16="http://schemas.microsoft.com/office/drawing/2014/main" id="{C353B154-13AC-41B6-8D54-6792A1E6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62"/>
            <a:ext cx="12192000" cy="6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6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A29E-00B9-413E-A71A-74485A1F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9AC5A-9659-4952-8949-70DB9E0F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DDDA6DBE-1CA2-4FF2-BC19-EAC0FDBB6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2" y="1795326"/>
            <a:ext cx="5860279" cy="48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5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1045C-FE39-655E-3215-B60DB38B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3ED3A-A838-E061-D369-26045E82F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14" y="136526"/>
            <a:ext cx="8660216" cy="64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2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05B58-BD2F-0755-364C-ACFC222B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A0CCF-3EE1-EBA6-E629-7159C68CE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531"/>
            <a:ext cx="12192000" cy="53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6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017C-A417-4D9D-8D41-CDB81667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1A72-E366-422B-8C9F-CDF0AFAF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Linear Regression</a:t>
            </a:r>
          </a:p>
          <a:p>
            <a:pPr lvl="1"/>
            <a:r>
              <a:rPr lang="en-MY" dirty="0"/>
              <a:t>Simple Linear Regression</a:t>
            </a:r>
          </a:p>
          <a:p>
            <a:pPr lvl="1"/>
            <a:r>
              <a:rPr lang="en-MY" dirty="0"/>
              <a:t>Multiple Linear Regression</a:t>
            </a:r>
          </a:p>
          <a:p>
            <a:pPr lvl="1"/>
            <a:r>
              <a:rPr lang="en-MY" dirty="0"/>
              <a:t>Polynomial Regression</a:t>
            </a:r>
          </a:p>
          <a:p>
            <a:r>
              <a:rPr lang="en-MY" dirty="0"/>
              <a:t>Support Vector Regression (SVR)</a:t>
            </a:r>
          </a:p>
          <a:p>
            <a:r>
              <a:rPr lang="en-MY" dirty="0"/>
              <a:t>Decision Tree Regression</a:t>
            </a:r>
          </a:p>
          <a:p>
            <a:r>
              <a:rPr lang="en-MY" dirty="0"/>
              <a:t>Random Forest Regression</a:t>
            </a:r>
          </a:p>
          <a:p>
            <a:r>
              <a:rPr lang="en-MY" dirty="0"/>
              <a:t>GBT (</a:t>
            </a:r>
            <a:r>
              <a:rPr lang="en-MY" dirty="0" err="1"/>
              <a:t>XGBoost</a:t>
            </a:r>
            <a:r>
              <a:rPr lang="en-MY" dirty="0"/>
              <a:t>) Regression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589DF-19F1-4ACF-B614-12A130CD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583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017C-A417-4D9D-8D41-CDB81667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1A72-E366-422B-8C9F-CDF0AFAF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Logistic Regression</a:t>
            </a:r>
          </a:p>
          <a:p>
            <a:r>
              <a:rPr lang="en-MY" dirty="0"/>
              <a:t>K-Nearest </a:t>
            </a:r>
            <a:r>
              <a:rPr lang="en-MY" dirty="0" err="1"/>
              <a:t>Neighbors</a:t>
            </a:r>
            <a:endParaRPr lang="en-MY" dirty="0"/>
          </a:p>
          <a:p>
            <a:r>
              <a:rPr lang="en-MY" dirty="0"/>
              <a:t>Support Vector Machine (SVM)</a:t>
            </a:r>
          </a:p>
          <a:p>
            <a:r>
              <a:rPr lang="en-MY" dirty="0"/>
              <a:t>Kernel SVM</a:t>
            </a:r>
          </a:p>
          <a:p>
            <a:r>
              <a:rPr lang="en-MY" dirty="0"/>
              <a:t>Naïve Bayes</a:t>
            </a:r>
          </a:p>
          <a:p>
            <a:r>
              <a:rPr lang="en-MY" dirty="0"/>
              <a:t>Decision Tree Classification</a:t>
            </a:r>
          </a:p>
          <a:p>
            <a:r>
              <a:rPr lang="en-MY" dirty="0"/>
              <a:t>Random Forest Classification</a:t>
            </a:r>
          </a:p>
          <a:p>
            <a:r>
              <a:rPr lang="en-MY" dirty="0"/>
              <a:t>GBT (</a:t>
            </a:r>
            <a:r>
              <a:rPr lang="en-MY" dirty="0" err="1"/>
              <a:t>XGBoost</a:t>
            </a:r>
            <a:r>
              <a:rPr lang="en-MY" dirty="0"/>
              <a:t>) Classification</a:t>
            </a:r>
          </a:p>
          <a:p>
            <a:endParaRPr lang="en-MY" dirty="0"/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589DF-19F1-4ACF-B614-12A130CD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27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EF80-BB0A-4403-B82A-6A3E83A0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Learning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F442-FA7F-4E2C-9AE3-6027BFB6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r>
              <a:rPr lang="en-US" dirty="0"/>
              <a:t>Hierarchical Clustering</a:t>
            </a:r>
          </a:p>
          <a:p>
            <a:r>
              <a:rPr lang="en-US" dirty="0"/>
              <a:t>Principal Component Analysis (PCA)</a:t>
            </a:r>
          </a:p>
          <a:p>
            <a:r>
              <a:rPr lang="en-US" dirty="0"/>
              <a:t>Linear Discriminant Analysis (LDA)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9664-9D5B-4691-8269-B8555953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12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DECE-7EEC-7D9A-8138-56017107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5760-F955-1657-7E86-6A0EE9D8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is a subfield of artificial intelligence </a:t>
            </a:r>
          </a:p>
          <a:p>
            <a:pPr lvl="1"/>
            <a:r>
              <a:rPr lang="en-US" dirty="0"/>
              <a:t>involves development of algorithms based on statistical models </a:t>
            </a:r>
          </a:p>
          <a:p>
            <a:r>
              <a:rPr lang="en-US" dirty="0"/>
              <a:t>closely related to data mining and Data Science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DFAF3-BAC5-18F8-F01E-B5BE1C3E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2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D0219-B6EC-4D26-A6E4-90675A4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09D4E-D290-4AB7-91B4-31994941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79" y="0"/>
            <a:ext cx="8955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6B390-4A25-40DD-96A1-68DEDE6E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text, screenshot, circle, compact disk&#10;&#10;Description automatically generated">
            <a:extLst>
              <a:ext uri="{FF2B5EF4-FFF2-40B4-BE49-F238E27FC236}">
                <a16:creationId xmlns:a16="http://schemas.microsoft.com/office/drawing/2014/main" id="{3F6B2828-327E-4E19-AA83-7ACFF03C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5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AD72-4669-218A-48F8-587A5A5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ML algorithms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8B2C0-6CEA-84F9-DFFF-7E23E5694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Models are key to ML</a:t>
            </a:r>
          </a:p>
          <a:p>
            <a:pPr lvl="1"/>
            <a:r>
              <a:rPr lang="en-MY" dirty="0"/>
              <a:t> Internal mathematical representation of patterns within existing data</a:t>
            </a:r>
          </a:p>
          <a:p>
            <a:r>
              <a:rPr lang="en-MY" dirty="0"/>
              <a:t>Models are created by a ML algo</a:t>
            </a:r>
          </a:p>
          <a:p>
            <a:pPr lvl="1"/>
            <a:r>
              <a:rPr lang="en-MY" dirty="0"/>
              <a:t>Different algos create different models with different characteristics</a:t>
            </a:r>
          </a:p>
          <a:p>
            <a:endParaRPr lang="en-MY" dirty="0"/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9D1FD-51D4-483A-E609-1CAE2F5D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0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DCBD-BD90-EBA5-C361-120F6FB5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2897-7721-A65A-B971-ED9000D7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3" y="1575881"/>
            <a:ext cx="11206263" cy="5158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model is trained on a labelled data set </a:t>
            </a:r>
          </a:p>
          <a:p>
            <a:pPr lvl="1"/>
            <a:r>
              <a:rPr lang="en-US" dirty="0"/>
              <a:t>This contains input / independent / feature variables and one output / dependent / target variable (the label)</a:t>
            </a:r>
          </a:p>
          <a:p>
            <a:pPr lvl="1"/>
            <a:r>
              <a:rPr lang="en-US" dirty="0"/>
              <a:t>The feature variables are the attributes or properties of the data set that influence the dependent / target variables </a:t>
            </a:r>
          </a:p>
          <a:p>
            <a:r>
              <a:rPr lang="en-US" dirty="0"/>
              <a:t>ML model learns the best target function (f) </a:t>
            </a:r>
          </a:p>
          <a:p>
            <a:pPr lvl="1"/>
            <a:r>
              <a:rPr lang="en-US" dirty="0"/>
              <a:t>that maps feature variables (X) to an target variable (Y)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A4B8-E2EF-B513-CC22-75BD21C8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41DEA-B859-892B-2784-2A925043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9964B6E-2E8B-FF8D-7B45-6BD93675D09C}"/>
              </a:ext>
            </a:extLst>
          </p:cNvPr>
          <p:cNvSpPr/>
          <p:nvPr/>
        </p:nvSpPr>
        <p:spPr>
          <a:xfrm rot="16200000">
            <a:off x="5276753" y="-1022310"/>
            <a:ext cx="661267" cy="49242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C4D119-7521-7D89-7A80-8166ED83F8E1}"/>
              </a:ext>
            </a:extLst>
          </p:cNvPr>
          <p:cNvSpPr/>
          <p:nvPr/>
        </p:nvSpPr>
        <p:spPr>
          <a:xfrm rot="16200000">
            <a:off x="8894937" y="462962"/>
            <a:ext cx="501178" cy="194248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84ADB-7F2F-8A7B-7A4E-977423C2AE8D}"/>
              </a:ext>
            </a:extLst>
          </p:cNvPr>
          <p:cNvSpPr txBox="1"/>
          <p:nvPr/>
        </p:nvSpPr>
        <p:spPr>
          <a:xfrm>
            <a:off x="3032992" y="402629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FE61-CBF6-3411-30F8-32B281D384BA}"/>
              </a:ext>
            </a:extLst>
          </p:cNvPr>
          <p:cNvSpPr txBox="1"/>
          <p:nvPr/>
        </p:nvSpPr>
        <p:spPr>
          <a:xfrm>
            <a:off x="7864207" y="308313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Output / dependent / target </a:t>
            </a:r>
            <a:r>
              <a:rPr lang="en-MY" sz="2400" b="1">
                <a:solidFill>
                  <a:srgbClr val="FF0000"/>
                </a:solidFill>
              </a:rPr>
              <a:t>variable (label</a:t>
            </a:r>
            <a:r>
              <a:rPr lang="en-MY" sz="24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8D840-C82C-A734-4AA9-3F24E8B7D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21" y="1858259"/>
            <a:ext cx="7318397" cy="187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F2196-FF10-74B5-F8C8-768B72D5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95" y="4035547"/>
            <a:ext cx="3112852" cy="2419824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E5A248BD-2327-8EED-072A-C78D71F6CC22}"/>
              </a:ext>
            </a:extLst>
          </p:cNvPr>
          <p:cNvSpPr/>
          <p:nvPr/>
        </p:nvSpPr>
        <p:spPr>
          <a:xfrm>
            <a:off x="2377356" y="2257094"/>
            <a:ext cx="492304" cy="1478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F86DC-59B8-6ECA-42F0-4B23BC40E49A}"/>
              </a:ext>
            </a:extLst>
          </p:cNvPr>
          <p:cNvSpPr txBox="1"/>
          <p:nvPr/>
        </p:nvSpPr>
        <p:spPr>
          <a:xfrm>
            <a:off x="233465" y="2497139"/>
            <a:ext cx="214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7030A0"/>
                </a:solidFill>
              </a:rPr>
              <a:t>Observations /</a:t>
            </a:r>
          </a:p>
          <a:p>
            <a:r>
              <a:rPr lang="en-MY" sz="2400" b="1" dirty="0">
                <a:solidFill>
                  <a:srgbClr val="7030A0"/>
                </a:solidFill>
              </a:rPr>
              <a:t>Samples /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A776F-6D28-8DFA-C167-F5D756F5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71" y="4200972"/>
            <a:ext cx="3992802" cy="26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1652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</TotalTime>
  <Words>979</Words>
  <Application>Microsoft Office PowerPoint</Application>
  <PresentationFormat>Widescreen</PresentationFormat>
  <Paragraphs>157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Machine Learning Basics</vt:lpstr>
      <vt:lpstr>PowerPoint Presentation</vt:lpstr>
      <vt:lpstr>Machine Learning (ML) Intro</vt:lpstr>
      <vt:lpstr>Machine Learning Intro</vt:lpstr>
      <vt:lpstr>PowerPoint Presentation</vt:lpstr>
      <vt:lpstr>PowerPoint Presentation</vt:lpstr>
      <vt:lpstr>ML algorithms and models</vt:lpstr>
      <vt:lpstr>Supervised Learning</vt:lpstr>
      <vt:lpstr>PowerPoint Presentation</vt:lpstr>
      <vt:lpstr>Supervised Learning</vt:lpstr>
      <vt:lpstr>Supervised learning</vt:lpstr>
      <vt:lpstr>Supervised learning</vt:lpstr>
      <vt:lpstr>Supervised learning</vt:lpstr>
      <vt:lpstr>PowerPoint Presentation</vt:lpstr>
      <vt:lpstr>Areas of supervised learning</vt:lpstr>
      <vt:lpstr>Classification vs regression</vt:lpstr>
      <vt:lpstr>Classification vs regression</vt:lpstr>
      <vt:lpstr>Machine learning operation</vt:lpstr>
      <vt:lpstr>PowerPoint Presentation</vt:lpstr>
      <vt:lpstr>Machine learning operation</vt:lpstr>
      <vt:lpstr>PowerPoint Presentation</vt:lpstr>
      <vt:lpstr>How machine learning works</vt:lpstr>
      <vt:lpstr>Unsupervised Learning</vt:lpstr>
      <vt:lpstr>PowerPoint Presentation</vt:lpstr>
      <vt:lpstr>Clustering</vt:lpstr>
      <vt:lpstr>Clustering</vt:lpstr>
      <vt:lpstr>Clustering</vt:lpstr>
      <vt:lpstr>Association rules</vt:lpstr>
      <vt:lpstr>Dimensionality Reduction</vt:lpstr>
      <vt:lpstr>Supervised vs unsupervised</vt:lpstr>
      <vt:lpstr>Supervised vs unsupervised</vt:lpstr>
      <vt:lpstr>PowerPoint Presentation</vt:lpstr>
      <vt:lpstr>PowerPoint Presentation</vt:lpstr>
      <vt:lpstr>Reinforcement learning</vt:lpstr>
      <vt:lpstr>PowerPoint Presentation</vt:lpstr>
      <vt:lpstr>PowerPoint Presentation</vt:lpstr>
      <vt:lpstr>Supervised learning: Regression</vt:lpstr>
      <vt:lpstr>Supervised learning: Classification</vt:lpstr>
      <vt:lpstr>Unsupervised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254</cp:revision>
  <dcterms:created xsi:type="dcterms:W3CDTF">2019-11-01T05:22:45Z</dcterms:created>
  <dcterms:modified xsi:type="dcterms:W3CDTF">2023-06-22T09:36:33Z</dcterms:modified>
</cp:coreProperties>
</file>